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17" roundtripDataSignature="AMtx7mhaa2UD5xDBo8/04VjlbxcoUjF4/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customschemas.google.com/relationships/presentationmetadata" Target="meta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1751558" y="7815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de" sz="4600"/>
              <a:t>Segmenting Satellite Images</a:t>
            </a:r>
            <a:endParaRPr sz="4600"/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311700" y="2834125"/>
            <a:ext cx="8520600" cy="11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60000"/>
              <a:buNone/>
            </a:pPr>
            <a:r>
              <a:rPr lang="de"/>
              <a:t>Maria Nicolae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60000"/>
              <a:buNone/>
            </a:pPr>
            <a:r>
              <a:rPr lang="de"/>
              <a:t>Mitcan Radu Constantin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60000"/>
              <a:buNone/>
            </a:pPr>
            <a:r>
              <a:rPr lang="de"/>
              <a:t>Junzhe Yin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60000"/>
              <a:buNone/>
            </a:pPr>
            <a:r>
              <a:rPr lang="de"/>
              <a:t>Alexander Stromberger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de"/>
              <a:t>Segmenting the cities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123" name="Google Shape;12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641" y="1257700"/>
            <a:ext cx="2800275" cy="316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71862" y="1257700"/>
            <a:ext cx="2800275" cy="3161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19038" y="1257698"/>
            <a:ext cx="2800275" cy="316124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0"/>
          <p:cNvSpPr txBox="1"/>
          <p:nvPr/>
        </p:nvSpPr>
        <p:spPr>
          <a:xfrm>
            <a:off x="1252038" y="4482350"/>
            <a:ext cx="74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NDVI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0"/>
          <p:cNvSpPr txBox="1"/>
          <p:nvPr/>
        </p:nvSpPr>
        <p:spPr>
          <a:xfrm>
            <a:off x="4071004" y="4482350"/>
            <a:ext cx="100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Top-hat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0"/>
          <p:cNvSpPr txBox="1"/>
          <p:nvPr/>
        </p:nvSpPr>
        <p:spPr>
          <a:xfrm>
            <a:off x="7146454" y="4482350"/>
            <a:ext cx="100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Results</a:t>
            </a:r>
            <a:endParaRPr/>
          </a:p>
        </p:txBody>
      </p:sp>
      <p:pic>
        <p:nvPicPr>
          <p:cNvPr id="134" name="Google Shape;13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475" y="924800"/>
            <a:ext cx="3384671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3571" y="924800"/>
            <a:ext cx="3384671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Preliminaries</a:t>
            </a:r>
            <a:endParaRPr/>
          </a:p>
        </p:txBody>
      </p:sp>
      <p:sp>
        <p:nvSpPr>
          <p:cNvPr id="61" name="Google Shape;61;p2"/>
          <p:cNvSpPr txBox="1"/>
          <p:nvPr>
            <p:ph idx="1" type="body"/>
          </p:nvPr>
        </p:nvSpPr>
        <p:spPr>
          <a:xfrm>
            <a:off x="311700" y="1152475"/>
            <a:ext cx="3594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"/>
              <a:t>The focus of our work was processing satellite imagery captured by Sentinel-2.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"/>
              <a:t>Important for monitoring the environment and urban development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"/>
              <a:t>The dataset consisted of two images decomposed in their four corresponding channels:</a:t>
            </a:r>
            <a:endParaRPr/>
          </a:p>
          <a:p>
            <a:pPr indent="-3041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de"/>
              <a:t>Red </a:t>
            </a:r>
            <a:endParaRPr/>
          </a:p>
          <a:p>
            <a:pPr indent="-3041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de"/>
              <a:t>Green</a:t>
            </a:r>
            <a:endParaRPr/>
          </a:p>
          <a:p>
            <a:pPr indent="-3041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de"/>
              <a:t>Blue</a:t>
            </a:r>
            <a:endParaRPr/>
          </a:p>
          <a:p>
            <a:pPr indent="-3041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de"/>
              <a:t>Near Infrared (encodes information about the vegetation)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"/>
              <a:t>A pixel corresponds to 100m²</a:t>
            </a:r>
            <a:endParaRPr/>
          </a:p>
        </p:txBody>
      </p:sp>
      <p:pic>
        <p:nvPicPr>
          <p:cNvPr id="62" name="Google Shape;6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3375" y="585074"/>
            <a:ext cx="3969350" cy="4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de"/>
              <a:t>What we have done</a:t>
            </a:r>
            <a:endParaRPr/>
          </a:p>
        </p:txBody>
      </p:sp>
      <p:sp>
        <p:nvSpPr>
          <p:cNvPr id="68" name="Google Shape;68;p3"/>
          <p:cNvSpPr txBox="1"/>
          <p:nvPr>
            <p:ph idx="1" type="body"/>
          </p:nvPr>
        </p:nvSpPr>
        <p:spPr>
          <a:xfrm>
            <a:off x="311700" y="954325"/>
            <a:ext cx="8520600" cy="3416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de"/>
              <a:t>Workflow approach: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Load the images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Analyse each color channel and get the distributions of the gray levels.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Compute de NDVI image.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Segment the objects for each identified class: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de">
                <a:solidFill>
                  <a:schemeClr val="accent1"/>
                </a:solidFill>
              </a:rPr>
              <a:t>Cities</a:t>
            </a:r>
            <a:endParaRPr>
              <a:solidFill>
                <a:schemeClr val="accent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de">
                <a:solidFill>
                  <a:schemeClr val="accent1"/>
                </a:solidFill>
              </a:rPr>
              <a:t>Roads</a:t>
            </a:r>
            <a:endParaRPr>
              <a:solidFill>
                <a:schemeClr val="accent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de">
                <a:solidFill>
                  <a:schemeClr val="accent1"/>
                </a:solidFill>
              </a:rPr>
              <a:t>Fields</a:t>
            </a:r>
            <a:endParaRPr>
              <a:solidFill>
                <a:schemeClr val="accent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de">
                <a:solidFill>
                  <a:schemeClr val="accent1"/>
                </a:solidFill>
              </a:rPr>
              <a:t>Forest</a:t>
            </a:r>
            <a:endParaRPr>
              <a:solidFill>
                <a:schemeClr val="accent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Verifying the accuracy by overlaying the masks and the coloured image.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Steps 1 + 2</a:t>
            </a:r>
            <a:endParaRPr/>
          </a:p>
        </p:txBody>
      </p:sp>
      <p:sp>
        <p:nvSpPr>
          <p:cNvPr id="74" name="Google Shape;74;p4"/>
          <p:cNvSpPr txBox="1"/>
          <p:nvPr>
            <p:ph idx="1" type="body"/>
          </p:nvPr>
        </p:nvSpPr>
        <p:spPr>
          <a:xfrm>
            <a:off x="311700" y="1596000"/>
            <a:ext cx="4000800" cy="27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3171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"/>
              <a:t>Visually analysing the distributions of each color channel.</a:t>
            </a:r>
            <a:endParaRPr/>
          </a:p>
          <a:p>
            <a:pPr indent="-3171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"/>
              <a:t>Identify the peaks and select thresholds to use.</a:t>
            </a:r>
            <a:endParaRPr/>
          </a:p>
          <a:p>
            <a:pPr indent="-3171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"/>
              <a:t>We can do a primary object segmentation by thresholding the channels -&gt; than apply morphological operations.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29032"/>
              <a:buNone/>
            </a:pPr>
            <a:r>
              <a:t/>
            </a:r>
            <a:endParaRPr/>
          </a:p>
        </p:txBody>
      </p:sp>
      <p:pic>
        <p:nvPicPr>
          <p:cNvPr id="75" name="Google Shape;7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5527" y="566200"/>
            <a:ext cx="4316776" cy="418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Steps 1 + 2</a:t>
            </a:r>
            <a:endParaRPr/>
          </a:p>
        </p:txBody>
      </p:sp>
      <p:sp>
        <p:nvSpPr>
          <p:cNvPr id="81" name="Google Shape;81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de"/>
              <a:t>Example: Blue channel - if values &lt; 25, then the dense forest zones will be prominent (1), opening + closing + opening to get rid of the bright small regions (2) , overlay to see the accuracy (3)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82" name="Google Shape;8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625" y="2202475"/>
            <a:ext cx="7718399" cy="279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"/>
          <p:cNvSpPr txBox="1"/>
          <p:nvPr>
            <p:ph type="title"/>
          </p:nvPr>
        </p:nvSpPr>
        <p:spPr>
          <a:xfrm>
            <a:off x="354475" y="5797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NDVI</a:t>
            </a:r>
            <a:endParaRPr/>
          </a:p>
        </p:txBody>
      </p:sp>
      <p:sp>
        <p:nvSpPr>
          <p:cNvPr id="88" name="Google Shape;88;p6"/>
          <p:cNvSpPr txBox="1"/>
          <p:nvPr>
            <p:ph idx="1" type="body"/>
          </p:nvPr>
        </p:nvSpPr>
        <p:spPr>
          <a:xfrm>
            <a:off x="354475" y="1052125"/>
            <a:ext cx="5111400" cy="3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de" sz="1500"/>
              <a:t>Objective: Whether the image being observed contains the vegetation 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de" sz="1500"/>
              <a:t>NIR: </a:t>
            </a:r>
            <a:r>
              <a:rPr lang="de" sz="1500">
                <a:solidFill>
                  <a:srgbClr val="2E2E2E"/>
                </a:solidFill>
              </a:rPr>
              <a:t>near-infrared image(which the vegetation strongly reflects)</a:t>
            </a:r>
            <a:endParaRPr sz="1500">
              <a:solidFill>
                <a:srgbClr val="2E2E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de" sz="1500">
                <a:solidFill>
                  <a:srgbClr val="2E2E2E"/>
                </a:solidFill>
              </a:rPr>
              <a:t>VIS: red Channel(which the vegetation absorbs/has a low reflectance)</a:t>
            </a:r>
            <a:endParaRPr sz="1500">
              <a:solidFill>
                <a:srgbClr val="2E2E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de" sz="1500">
                <a:solidFill>
                  <a:srgbClr val="2E2E2E"/>
                </a:solidFill>
              </a:rPr>
              <a:t>Formulation:</a:t>
            </a:r>
            <a:endParaRPr sz="1500">
              <a:solidFill>
                <a:srgbClr val="2E2E2E"/>
              </a:solidFill>
            </a:endParaRPr>
          </a:p>
        </p:txBody>
      </p:sp>
      <p:pic>
        <p:nvPicPr>
          <p:cNvPr id="89" name="Google Shape;89;p6"/>
          <p:cNvPicPr preferRelativeResize="0"/>
          <p:nvPr/>
        </p:nvPicPr>
        <p:blipFill rotWithShape="1">
          <a:blip r:embed="rId3">
            <a:alphaModFix/>
          </a:blip>
          <a:srcRect b="-202130" l="-47880" r="47880" t="202130"/>
          <a:stretch/>
        </p:blipFill>
        <p:spPr>
          <a:xfrm>
            <a:off x="354475" y="2908175"/>
            <a:ext cx="3429850" cy="39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3779" y="3710750"/>
            <a:ext cx="4560824" cy="52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65450" y="950000"/>
            <a:ext cx="3170416" cy="368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de"/>
              <a:t>Morphological function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97" name="Google Shape;97;p7"/>
          <p:cNvSpPr txBox="1"/>
          <p:nvPr>
            <p:ph idx="1" type="body"/>
          </p:nvPr>
        </p:nvSpPr>
        <p:spPr>
          <a:xfrm>
            <a:off x="252525" y="1668825"/>
            <a:ext cx="4497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Performing the all 4 morphological functions of the NDVI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Choosing the most relevant one, in order to obtain a map of cities and roads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98" name="Google Shape;9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0425" y="513800"/>
            <a:ext cx="4139225" cy="435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de"/>
              <a:t>Segmenting the roads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04" name="Google Shape;104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05" name="Google Shape;10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351" y="1211925"/>
            <a:ext cx="2750255" cy="319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0151" y="1211924"/>
            <a:ext cx="2750250" cy="319766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8"/>
          <p:cNvSpPr txBox="1"/>
          <p:nvPr/>
        </p:nvSpPr>
        <p:spPr>
          <a:xfrm>
            <a:off x="974513" y="4603800"/>
            <a:ext cx="122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de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Cities and roads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8"/>
          <p:cNvSpPr txBox="1"/>
          <p:nvPr/>
        </p:nvSpPr>
        <p:spPr>
          <a:xfrm>
            <a:off x="3958050" y="4603800"/>
            <a:ext cx="122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de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Only the roads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59750" y="1261838"/>
            <a:ext cx="2832550" cy="319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8"/>
          <p:cNvSpPr txBox="1"/>
          <p:nvPr/>
        </p:nvSpPr>
        <p:spPr>
          <a:xfrm>
            <a:off x="6862063" y="4603800"/>
            <a:ext cx="122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de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Roads final form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Segmenting the cities</a:t>
            </a:r>
            <a:endParaRPr/>
          </a:p>
        </p:txBody>
      </p:sp>
      <p:sp>
        <p:nvSpPr>
          <p:cNvPr id="116" name="Google Shape;116;p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Combine two different inputs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Cities have less vegetation → NDVI can help us to find these parts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Cities have many buildings &amp; streets → Top-hat helps us to find those structures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Preprocessing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NDVI: apply opening operation to filter out small structures and apply threshold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Top-hat: apply closing operation and threshold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Combine them with a binary and</a:t>
            </a:r>
            <a:endParaRPr/>
          </a:p>
        </p:txBody>
      </p:sp>
      <p:pic>
        <p:nvPicPr>
          <p:cNvPr id="117" name="Google Shape;11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3000" y="661250"/>
            <a:ext cx="3384671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